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8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AMD  Secure Memory Encryption (SME) A Secure Encrypted Virtualization (SEV)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Filip Ko</a:t>
            </a:r>
            <a:r>
              <a:rPr lang="cs-CZ" dirty="0">
                <a:solidFill>
                  <a:schemeClr val="tx1"/>
                </a:solidFill>
              </a:rPr>
              <a:t>čica </a:t>
            </a:r>
            <a:r>
              <a:rPr lang="cs-CZ" sz="1100" dirty="0">
                <a:solidFill>
                  <a:schemeClr val="tx1"/>
                </a:solidFill>
              </a:rPr>
              <a:t>(xkocic01</a:t>
            </a:r>
            <a:r>
              <a:rPr lang="en-US" sz="1100" dirty="0">
                <a:solidFill>
                  <a:schemeClr val="tx1"/>
                </a:solidFill>
              </a:rPr>
              <a:t>@stud.fit.vutbr.cz</a:t>
            </a:r>
            <a:r>
              <a:rPr lang="cs-CZ" sz="1100" dirty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FAC8F16-E8CF-4029-9DC6-0BB64F003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353"/>
    </mc:Choice>
    <mc:Fallback>
      <p:transition spd="slow" advTm="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2549-22CB-4CE5-9130-CB5744E3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Útoky na AMD 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EBD57-470C-44BA-B237-6D4B31FE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RAPL</a:t>
            </a:r>
            <a:r>
              <a:rPr lang="cs-CZ" dirty="0"/>
              <a:t> (Running Average Power Limit)</a:t>
            </a:r>
            <a:r>
              <a:rPr lang="en-US" dirty="0"/>
              <a:t> [1]</a:t>
            </a:r>
            <a:endParaRPr lang="cs-CZ" dirty="0"/>
          </a:p>
          <a:p>
            <a:r>
              <a:rPr lang="cs-CZ" dirty="0"/>
              <a:t>SEV ECC</a:t>
            </a:r>
            <a:r>
              <a:rPr lang="en-US" dirty="0"/>
              <a:t> [2]</a:t>
            </a:r>
            <a:endParaRPr lang="cs-CZ" dirty="0"/>
          </a:p>
          <a:p>
            <a:r>
              <a:rPr lang="en-US" dirty="0"/>
              <a:t>Fake SEV [3]</a:t>
            </a:r>
            <a:endParaRPr lang="cs-CZ" dirty="0"/>
          </a:p>
          <a:p>
            <a:r>
              <a:rPr lang="en-US" dirty="0"/>
              <a:t>Migration Attack [3]</a:t>
            </a:r>
            <a:endParaRPr lang="cs-CZ" dirty="0"/>
          </a:p>
          <a:p>
            <a:r>
              <a:rPr lang="en-US" dirty="0"/>
              <a:t>Debug Override Attack [3]</a:t>
            </a:r>
            <a:endParaRPr lang="cs-CZ" dirty="0"/>
          </a:p>
          <a:p>
            <a:r>
              <a:rPr lang="cs-CZ" dirty="0"/>
              <a:t>…</a:t>
            </a:r>
          </a:p>
          <a:p>
            <a:endParaRPr lang="cs-CZ" dirty="0"/>
          </a:p>
          <a:p>
            <a:endParaRPr lang="en-US" dirty="0"/>
          </a:p>
          <a:p>
            <a:endParaRPr lang="cs-CZ" dirty="0"/>
          </a:p>
          <a:p>
            <a:r>
              <a:rPr lang="en-US" sz="1000" dirty="0"/>
              <a:t>[1] Moritz  </a:t>
            </a:r>
            <a:r>
              <a:rPr lang="en-US" sz="1000" dirty="0" err="1"/>
              <a:t>Lipp</a:t>
            </a:r>
            <a:r>
              <a:rPr lang="en-US" sz="1000" dirty="0"/>
              <a:t>,  Andreas  </a:t>
            </a:r>
            <a:r>
              <a:rPr lang="en-US" sz="1000" dirty="0" err="1"/>
              <a:t>Kogler</a:t>
            </a:r>
            <a:r>
              <a:rPr lang="en-US" sz="1000" dirty="0"/>
              <a:t>,  David  </a:t>
            </a:r>
            <a:r>
              <a:rPr lang="en-US" sz="1000" dirty="0" err="1"/>
              <a:t>Oswald,Michael</a:t>
            </a:r>
            <a:r>
              <a:rPr lang="en-US" sz="1000" dirty="0"/>
              <a:t>  Schwarz,  Catherine  </a:t>
            </a:r>
            <a:r>
              <a:rPr lang="en-US" sz="1000" dirty="0" err="1"/>
              <a:t>Easdon</a:t>
            </a:r>
            <a:r>
              <a:rPr lang="en-US" sz="1000" dirty="0"/>
              <a:t>,  </a:t>
            </a:r>
            <a:r>
              <a:rPr lang="en-US" sz="1000" dirty="0" err="1"/>
              <a:t>ClaudioCanella</a:t>
            </a:r>
            <a:r>
              <a:rPr lang="en-US" sz="1000" dirty="0"/>
              <a:t>,   and   Daniel   </a:t>
            </a:r>
            <a:r>
              <a:rPr lang="en-US" sz="1000" dirty="0" err="1"/>
              <a:t>Gruss.PLATYPUS:Software-based</a:t>
            </a:r>
            <a:r>
              <a:rPr lang="en-US" sz="1000" dirty="0"/>
              <a:t> Power Side-Channel Attacks onx86. In2021 IEEE Symposium on Security </a:t>
            </a:r>
            <a:r>
              <a:rPr lang="en-US" sz="1000" dirty="0" err="1"/>
              <a:t>andPrivacy</a:t>
            </a:r>
            <a:r>
              <a:rPr lang="en-US" sz="1000" dirty="0"/>
              <a:t> (SP). IEEE, 2021.</a:t>
            </a:r>
          </a:p>
          <a:p>
            <a:r>
              <a:rPr lang="en-US" sz="1000" dirty="0"/>
              <a:t>[2] </a:t>
            </a:r>
            <a:r>
              <a:rPr lang="en-US" sz="1000" dirty="0" err="1"/>
              <a:t>Cfir</a:t>
            </a:r>
            <a:r>
              <a:rPr lang="en-US" sz="1000" dirty="0"/>
              <a:t>  </a:t>
            </a:r>
            <a:r>
              <a:rPr lang="en-US" sz="1000" dirty="0" err="1"/>
              <a:t>Cohen.Amd-sev</a:t>
            </a:r>
            <a:r>
              <a:rPr lang="en-US" sz="1000" dirty="0"/>
              <a:t>:  Platform  dh  key  re-</a:t>
            </a:r>
            <a:r>
              <a:rPr lang="en-US" sz="1000" dirty="0" err="1"/>
              <a:t>covery</a:t>
            </a:r>
            <a:r>
              <a:rPr lang="en-US" sz="1000" dirty="0"/>
              <a:t>   via   invalid   curve   attack   (cve-2019-9836).[online],https://seclists.org/</a:t>
            </a:r>
            <a:r>
              <a:rPr lang="en-US" sz="1000" dirty="0" err="1"/>
              <a:t>fulldisclosure</a:t>
            </a:r>
            <a:r>
              <a:rPr lang="en-US" sz="1000" dirty="0"/>
              <a:t>/2019/Jun/46, 2019.</a:t>
            </a:r>
          </a:p>
          <a:p>
            <a:r>
              <a:rPr lang="en-US" sz="1000" dirty="0"/>
              <a:t>[3] Robert  </a:t>
            </a:r>
            <a:r>
              <a:rPr lang="en-US" sz="1000" dirty="0" err="1"/>
              <a:t>Buhren</a:t>
            </a:r>
            <a:r>
              <a:rPr lang="en-US" sz="1000" dirty="0"/>
              <a:t>,  Christian  </a:t>
            </a:r>
            <a:r>
              <a:rPr lang="en-US" sz="1000" dirty="0" err="1"/>
              <a:t>Werling</a:t>
            </a:r>
            <a:r>
              <a:rPr lang="en-US" sz="1000" dirty="0"/>
              <a:t>,  and  Jean-Pierre  </a:t>
            </a:r>
            <a:r>
              <a:rPr lang="en-US" sz="1000" dirty="0" err="1"/>
              <a:t>Seifert.Insecure</a:t>
            </a:r>
            <a:r>
              <a:rPr lang="en-US" sz="1000" dirty="0"/>
              <a:t>  until  proven  </a:t>
            </a:r>
            <a:r>
              <a:rPr lang="en-US" sz="1000" dirty="0" err="1"/>
              <a:t>upda</a:t>
            </a:r>
            <a:r>
              <a:rPr lang="en-US" sz="1000" dirty="0"/>
              <a:t>-ted: Analyzing AMD </a:t>
            </a:r>
            <a:r>
              <a:rPr lang="en-US" sz="1000" dirty="0" err="1"/>
              <a:t>sev’s</a:t>
            </a:r>
            <a:r>
              <a:rPr lang="en-US" sz="1000" dirty="0"/>
              <a:t> remote </a:t>
            </a:r>
            <a:r>
              <a:rPr lang="en-US" sz="1000" dirty="0" err="1"/>
              <a:t>attestation.CoRR</a:t>
            </a:r>
            <a:r>
              <a:rPr lang="en-US" sz="1000" dirty="0"/>
              <a:t>, abs/1908.11680, 2019.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050AAA-3842-45B3-A3CD-463257D0D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35"/>
    </mc:Choice>
    <mc:Fallback>
      <p:transition spd="slow" advTm="96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ACD0-CA19-4D4A-9CB2-D4A89F41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3144"/>
            <a:ext cx="10058400" cy="1371600"/>
          </a:xfrm>
        </p:spPr>
        <p:txBody>
          <a:bodyPr>
            <a:normAutofit/>
          </a:bodyPr>
          <a:lstStyle/>
          <a:p>
            <a:r>
              <a:rPr lang="cs-CZ" sz="2400" dirty="0"/>
              <a:t>Útoky na Intel SGX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3E7C-A324-4685-96CD-B15027A5C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4107"/>
            <a:ext cx="10058400" cy="791082"/>
          </a:xfrm>
        </p:spPr>
        <p:txBody>
          <a:bodyPr>
            <a:noAutofit/>
          </a:bodyPr>
          <a:lstStyle/>
          <a:p>
            <a:r>
              <a:rPr lang="cs-CZ" dirty="0"/>
              <a:t>PlunderVolt</a:t>
            </a:r>
            <a:r>
              <a:rPr lang="en-US" dirty="0"/>
              <a:t> [1]</a:t>
            </a:r>
            <a:endParaRPr lang="cs-CZ" dirty="0"/>
          </a:p>
          <a:p>
            <a:r>
              <a:rPr lang="en-US" dirty="0" err="1"/>
              <a:t>Prime+Probe</a:t>
            </a:r>
            <a:r>
              <a:rPr lang="en-US" dirty="0"/>
              <a:t> [3]</a:t>
            </a:r>
          </a:p>
          <a:p>
            <a:r>
              <a:rPr lang="en-US" dirty="0"/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1F08CB-1733-48D8-9936-899973C05BDC}"/>
              </a:ext>
            </a:extLst>
          </p:cNvPr>
          <p:cNvSpPr txBox="1">
            <a:spLocks/>
          </p:cNvSpPr>
          <p:nvPr/>
        </p:nvSpPr>
        <p:spPr>
          <a:xfrm>
            <a:off x="1066800" y="2099907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cs-CZ" sz="2400" dirty="0"/>
              <a:t>Útoky na ARM TrustZone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169A7D-D971-4BC5-97C4-03B23FB49A3F}"/>
              </a:ext>
            </a:extLst>
          </p:cNvPr>
          <p:cNvSpPr txBox="1">
            <a:spLocks/>
          </p:cNvSpPr>
          <p:nvPr/>
        </p:nvSpPr>
        <p:spPr>
          <a:xfrm>
            <a:off x="1066800" y="3084913"/>
            <a:ext cx="10058400" cy="113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Downgrade</a:t>
            </a:r>
            <a:r>
              <a:rPr lang="en-US" dirty="0"/>
              <a:t> [2]</a:t>
            </a:r>
            <a:endParaRPr lang="cs-CZ" dirty="0"/>
          </a:p>
          <a:p>
            <a:r>
              <a:rPr lang="en-US" dirty="0" err="1"/>
              <a:t>ARMageddon</a:t>
            </a:r>
            <a:r>
              <a:rPr lang="en-US" dirty="0"/>
              <a:t> [3]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B9EC6-386B-468F-BF82-2ADA077DB336}"/>
              </a:ext>
            </a:extLst>
          </p:cNvPr>
          <p:cNvSpPr txBox="1">
            <a:spLocks/>
          </p:cNvSpPr>
          <p:nvPr/>
        </p:nvSpPr>
        <p:spPr>
          <a:xfrm>
            <a:off x="1066800" y="5234730"/>
            <a:ext cx="10058400" cy="906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[1] A. Nilsson, </a:t>
            </a:r>
            <a:r>
              <a:rPr lang="en-US" sz="1000" dirty="0" err="1"/>
              <a:t>Pegah</a:t>
            </a:r>
            <a:r>
              <a:rPr lang="en-US" sz="1000" dirty="0"/>
              <a:t> </a:t>
            </a:r>
            <a:r>
              <a:rPr lang="en-US" sz="1000" dirty="0" err="1"/>
              <a:t>Nikbakht</a:t>
            </a:r>
            <a:r>
              <a:rPr lang="en-US" sz="1000" dirty="0"/>
              <a:t> </a:t>
            </a:r>
            <a:r>
              <a:rPr lang="en-US" sz="1000" dirty="0" err="1"/>
              <a:t>Bideh</a:t>
            </a:r>
            <a:r>
              <a:rPr lang="en-US" sz="1000" dirty="0"/>
              <a:t>, and </a:t>
            </a:r>
            <a:r>
              <a:rPr lang="en-US" sz="1000" dirty="0" err="1"/>
              <a:t>JoakimBrorsson</a:t>
            </a:r>
            <a:r>
              <a:rPr lang="en-US" sz="1000" dirty="0"/>
              <a:t>. A survey of published attacks on </a:t>
            </a:r>
            <a:r>
              <a:rPr lang="en-US" sz="1000" dirty="0" err="1"/>
              <a:t>intelsgx.ArXiv</a:t>
            </a:r>
            <a:r>
              <a:rPr lang="en-US" sz="1000" dirty="0"/>
              <a:t>, abs/2006.13598, 2020.</a:t>
            </a:r>
          </a:p>
          <a:p>
            <a:pPr marL="0" indent="0">
              <a:buNone/>
            </a:pPr>
            <a:r>
              <a:rPr lang="en-US" sz="1000" dirty="0"/>
              <a:t>[2] Yue Chen, Yulong Zhang, </a:t>
            </a:r>
            <a:r>
              <a:rPr lang="en-US" sz="1000" dirty="0" err="1"/>
              <a:t>Zhi</a:t>
            </a:r>
            <a:r>
              <a:rPr lang="en-US" sz="1000" dirty="0"/>
              <a:t> Wang, and </a:t>
            </a:r>
            <a:r>
              <a:rPr lang="en-US" sz="1000" dirty="0" err="1"/>
              <a:t>TaoWei</a:t>
            </a:r>
            <a:r>
              <a:rPr lang="en-US" sz="1000" dirty="0"/>
              <a:t>.  Downgrade attack on </a:t>
            </a:r>
            <a:r>
              <a:rPr lang="en-US" sz="1000" dirty="0" err="1"/>
              <a:t>trustzone</a:t>
            </a:r>
            <a:r>
              <a:rPr lang="en-US" sz="1000" dirty="0"/>
              <a:t>.  07 2017.</a:t>
            </a:r>
          </a:p>
          <a:p>
            <a:pPr marL="0" indent="0">
              <a:buNone/>
            </a:pPr>
            <a:r>
              <a:rPr lang="en-US" sz="1000" dirty="0"/>
              <a:t>[3] M. A. Mukhtar, Muhammad Khurram </a:t>
            </a:r>
            <a:r>
              <a:rPr lang="en-US" sz="1000" dirty="0" err="1"/>
              <a:t>Bhatti,and</a:t>
            </a:r>
            <a:r>
              <a:rPr lang="en-US" sz="1000" dirty="0"/>
              <a:t> G. </a:t>
            </a:r>
            <a:r>
              <a:rPr lang="en-US" sz="1000" dirty="0" err="1"/>
              <a:t>Gogniat</a:t>
            </a:r>
            <a:r>
              <a:rPr lang="en-US" sz="1000" dirty="0"/>
              <a:t>.  Architectures for security: </a:t>
            </a:r>
            <a:r>
              <a:rPr lang="en-US" sz="1000" dirty="0" err="1"/>
              <a:t>Acomparative</a:t>
            </a:r>
            <a:r>
              <a:rPr lang="en-US" sz="1000" dirty="0"/>
              <a:t> analysis of hardware security </a:t>
            </a:r>
            <a:r>
              <a:rPr lang="en-US" sz="1000" dirty="0" err="1"/>
              <a:t>fea-tures</a:t>
            </a:r>
            <a:r>
              <a:rPr lang="en-US" sz="1000" dirty="0"/>
              <a:t> in intel </a:t>
            </a:r>
            <a:r>
              <a:rPr lang="en-US" sz="1000" dirty="0" err="1"/>
              <a:t>sgx</a:t>
            </a:r>
            <a:r>
              <a:rPr lang="en-US" sz="1000" dirty="0"/>
              <a:t> and arm trustzone.2019 2ndInternational  Conference  on  </a:t>
            </a:r>
            <a:r>
              <a:rPr lang="en-US" sz="1000" dirty="0" err="1"/>
              <a:t>Communication,Computing</a:t>
            </a:r>
            <a:r>
              <a:rPr lang="en-US" sz="1000" dirty="0"/>
              <a:t>   and   Digital   systems   (C-CODE),pages 299–304, 2019.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B126512-6284-4D43-8ABD-EE5D3E6BB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5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44"/>
    </mc:Choice>
    <mc:Fallback>
      <p:transition spd="slow" advTm="3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1A3E-C260-47E9-9CC5-5B1F02C2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FEAB-7726-40F7-B75E-1D2C0861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1235698"/>
          </a:xfrm>
        </p:spPr>
        <p:txBody>
          <a:bodyPr/>
          <a:lstStyle/>
          <a:p>
            <a:r>
              <a:rPr lang="en-US" dirty="0"/>
              <a:t>Intel SGX</a:t>
            </a:r>
          </a:p>
          <a:p>
            <a:r>
              <a:rPr lang="en-US" dirty="0"/>
              <a:t>ARM </a:t>
            </a:r>
            <a:r>
              <a:rPr lang="en-US" dirty="0" err="1"/>
              <a:t>TrustZone</a:t>
            </a:r>
            <a:endParaRPr lang="en-US" dirty="0"/>
          </a:p>
          <a:p>
            <a:r>
              <a:rPr lang="en-US" dirty="0"/>
              <a:t>AMD SME/SEV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176AA3-07DA-49E9-AEC4-A6F0425C4C27}"/>
              </a:ext>
            </a:extLst>
          </p:cNvPr>
          <p:cNvSpPr txBox="1">
            <a:spLocks/>
          </p:cNvSpPr>
          <p:nvPr/>
        </p:nvSpPr>
        <p:spPr>
          <a:xfrm>
            <a:off x="1066800" y="3596917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dirty="0"/>
              <a:t>D</a:t>
            </a:r>
            <a:r>
              <a:rPr lang="cs-CZ" sz="2400" dirty="0"/>
              <a:t>ěkuji za pozornost.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ABE109-5F6C-4B77-B006-4DEF98A5B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09"/>
    </mc:Choice>
    <mc:Fallback>
      <p:transition spd="slow" advTm="5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Trusted execution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8E45-EA64-4518-922B-86026B33A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dirty="0"/>
          </a:p>
          <a:p>
            <a:r>
              <a:rPr lang="cs-CZ" dirty="0"/>
              <a:t>V překladu chráněné prostředí pro spouštění a běh aplikací.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Zajištěno pomocí:</a:t>
            </a:r>
          </a:p>
          <a:p>
            <a:pPr lvl="1"/>
            <a:r>
              <a:rPr lang="cs-CZ" dirty="0"/>
              <a:t>B</a:t>
            </a:r>
            <a:r>
              <a:rPr lang="en-US" dirty="0"/>
              <a:t>ezpečného startu</a:t>
            </a:r>
            <a:endParaRPr lang="cs-CZ" dirty="0"/>
          </a:p>
          <a:p>
            <a:pPr lvl="1"/>
            <a:r>
              <a:rPr lang="cs-CZ" dirty="0"/>
              <a:t>Izolací běhu</a:t>
            </a:r>
          </a:p>
          <a:p>
            <a:pPr lvl="2"/>
            <a:endParaRPr lang="cs-CZ" dirty="0"/>
          </a:p>
          <a:p>
            <a:r>
              <a:rPr lang="cs-CZ" dirty="0"/>
              <a:t>Implementace TEE</a:t>
            </a:r>
          </a:p>
          <a:p>
            <a:pPr lvl="1"/>
            <a:r>
              <a:rPr lang="cs-CZ" dirty="0"/>
              <a:t>AMD SME a SEV</a:t>
            </a:r>
          </a:p>
          <a:p>
            <a:pPr lvl="1"/>
            <a:r>
              <a:rPr lang="cs-CZ" dirty="0"/>
              <a:t>Intel SGX</a:t>
            </a:r>
          </a:p>
          <a:p>
            <a:pPr lvl="1"/>
            <a:r>
              <a:rPr lang="cs-CZ" dirty="0"/>
              <a:t>ARM TrustZone</a:t>
            </a:r>
          </a:p>
          <a:p>
            <a:pPr lvl="1"/>
            <a:r>
              <a:rPr lang="cs-CZ" dirty="0"/>
              <a:t>...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59E3207-FF84-421A-A046-76E3C4F6D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5"/>
    </mc:Choice>
    <mc:Fallback>
      <p:transition spd="slow" advTm="5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6FFC-7A9C-4311-9A3E-5CA8B072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Secure Memory Encryption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C84BC-9E20-4364-A330-C79DC4C6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5300444" cy="3970509"/>
          </a:xfrm>
        </p:spPr>
        <p:txBody>
          <a:bodyPr/>
          <a:lstStyle/>
          <a:p>
            <a:r>
              <a:rPr lang="cs-CZ" dirty="0"/>
              <a:t>Integrováno v architektuře CPU</a:t>
            </a:r>
          </a:p>
          <a:p>
            <a:r>
              <a:rPr lang="cs-CZ" dirty="0"/>
              <a:t>Bez nutnosti změny aplikací</a:t>
            </a:r>
          </a:p>
          <a:p>
            <a:r>
              <a:rPr lang="cs-CZ" dirty="0"/>
              <a:t>Šiforvání pomocí modulů AES (délka klíče 128b)</a:t>
            </a:r>
          </a:p>
          <a:p>
            <a:r>
              <a:rPr lang="cs-CZ" dirty="0"/>
              <a:t>Šifrování celé stánky (pokud c-bit </a:t>
            </a:r>
            <a:r>
              <a:rPr lang="en-US" dirty="0"/>
              <a:t>= 1</a:t>
            </a:r>
            <a:r>
              <a:rPr lang="cs-CZ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BB05B-5C9A-4A0F-9F9E-FC72F6B0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35" y="2329718"/>
            <a:ext cx="4008019" cy="32313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975C65-B18E-4338-9690-8FA52F5DD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59"/>
    </mc:Choice>
    <mc:Fallback>
      <p:transition spd="slow" advTm="56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BB26-140A-4887-BB05-96599565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Secure Encrypted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D8992-929F-412C-B509-B45D8EE6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620936" cy="3849624"/>
          </a:xfrm>
        </p:spPr>
        <p:txBody>
          <a:bodyPr/>
          <a:lstStyle/>
          <a:p>
            <a:r>
              <a:rPr lang="en-US" dirty="0" err="1"/>
              <a:t>Kombinace</a:t>
            </a:r>
            <a:r>
              <a:rPr lang="en-US" dirty="0"/>
              <a:t> SME a AMD-V</a:t>
            </a:r>
          </a:p>
          <a:p>
            <a:r>
              <a:rPr lang="en-US" dirty="0"/>
              <a:t>Ka</a:t>
            </a:r>
            <a:r>
              <a:rPr lang="cs-CZ" dirty="0"/>
              <a:t>ždá VM má dvojici (VM ACID, klíč)</a:t>
            </a:r>
          </a:p>
          <a:p>
            <a:r>
              <a:rPr lang="cs-CZ" dirty="0"/>
              <a:t>VM vybírá data k šifrování pomocí c-bit</a:t>
            </a:r>
          </a:p>
          <a:p>
            <a:r>
              <a:rPr lang="cs-CZ" dirty="0"/>
              <a:t>Kryptografické klíče (důvěryhodný firmware)</a:t>
            </a:r>
          </a:p>
          <a:p>
            <a:pPr lvl="1"/>
            <a:r>
              <a:rPr lang="cs-CZ" dirty="0"/>
              <a:t>Autentizace platformy</a:t>
            </a:r>
          </a:p>
          <a:p>
            <a:pPr lvl="1"/>
            <a:r>
              <a:rPr lang="cs-CZ" dirty="0"/>
              <a:t>Atestace zapnuté VM</a:t>
            </a:r>
          </a:p>
          <a:p>
            <a:pPr lvl="1"/>
            <a:r>
              <a:rPr lang="cs-CZ" dirty="0"/>
              <a:t>Důvěrnost dat VM</a:t>
            </a:r>
          </a:p>
          <a:p>
            <a:r>
              <a:rPr lang="en-US" dirty="0"/>
              <a:t>AMD SEV-ES</a:t>
            </a:r>
            <a:r>
              <a:rPr lang="cs-CZ" dirty="0"/>
              <a:t> / AMD SEV-SNP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24336-034C-4951-A38B-EB71F790D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424" y="1938628"/>
            <a:ext cx="2413406" cy="417860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C93768-95FE-4E06-902A-E4BF3EACC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8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11"/>
    </mc:Choice>
    <mc:Fallback>
      <p:transition spd="slow" advTm="10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A2AB-7576-4E76-B12B-676974F7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Secure Guard Extensions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4B57D-9AD2-4AD3-B88B-DA64AD99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444767" cy="3849624"/>
          </a:xfrm>
        </p:spPr>
        <p:txBody>
          <a:bodyPr/>
          <a:lstStyle/>
          <a:p>
            <a:r>
              <a:rPr lang="cs-CZ" dirty="0"/>
              <a:t>Enkláva</a:t>
            </a:r>
          </a:p>
          <a:p>
            <a:r>
              <a:rPr lang="cs-CZ" dirty="0"/>
              <a:t>Atestace (kryptograficky zajištěna)</a:t>
            </a:r>
          </a:p>
          <a:p>
            <a:endParaRPr lang="cs-CZ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51CEA5-B7BD-405F-9F67-77C4A585A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44"/>
    </mc:Choice>
    <mc:Fallback>
      <p:transition spd="slow" advTm="4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3006-24FC-491D-8AC8-F9FFC7FA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ARM TrustZone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A75C-228F-454F-83F5-082E9318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849805"/>
          </a:xfrm>
        </p:spPr>
        <p:txBody>
          <a:bodyPr/>
          <a:lstStyle/>
          <a:p>
            <a:r>
              <a:rPr lang="cs-CZ" dirty="0"/>
              <a:t>Jádro rozděleno na dvě virtuální (normální a bezpečný svět)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2A346-AA10-4FB5-B700-32C64510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11" y="3041851"/>
            <a:ext cx="7033177" cy="308910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BDE1425-F2DB-4952-BCCF-47628A245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95"/>
    </mc:Choice>
    <mc:Fallback>
      <p:transition spd="slow" advTm="34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A0CD-F4B4-4AFE-A979-91D6B7E0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Analýza AMD SME a SEV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C39A-BF0E-4886-AFC9-C4E8B3CEB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Electronic codebook</a:t>
            </a:r>
          </a:p>
          <a:p>
            <a:r>
              <a:rPr lang="cs-CZ" dirty="0"/>
              <a:t>Bez ochrany integrity šifrované paměti</a:t>
            </a:r>
          </a:p>
          <a:p>
            <a:r>
              <a:rPr lang="cs-CZ" dirty="0"/>
              <a:t>Z pohledu aplikací transparentní</a:t>
            </a:r>
          </a:p>
          <a:p>
            <a:r>
              <a:rPr lang="cs-CZ" dirty="0"/>
              <a:t>OS a hypervizor jsou v TCB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32506E5-79CF-497E-8849-651701562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7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2"/>
    </mc:Choice>
    <mc:Fallback>
      <p:transition spd="slow" advTm="58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BFC8-B767-49F0-B651-6AA2EBBB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Srovnání implementací TEE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98290-3E25-446A-9564-D8147DB2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3" y="1953917"/>
            <a:ext cx="6763694" cy="2915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04480-FCE9-40DA-AAAA-92F971EA346C}"/>
              </a:ext>
            </a:extLst>
          </p:cNvPr>
          <p:cNvSpPr txBox="1"/>
          <p:nvPr/>
        </p:nvSpPr>
        <p:spPr>
          <a:xfrm>
            <a:off x="523005" y="5353632"/>
            <a:ext cx="111459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M. A. Mukhtar, Muhammad Khurram </a:t>
            </a:r>
            <a:r>
              <a:rPr lang="en-US" sz="1000" dirty="0" err="1"/>
              <a:t>Bhatti,and</a:t>
            </a:r>
            <a:r>
              <a:rPr lang="en-US" sz="1000" dirty="0"/>
              <a:t> G. </a:t>
            </a:r>
            <a:r>
              <a:rPr lang="en-US" sz="1000" dirty="0" err="1"/>
              <a:t>Gogniat</a:t>
            </a:r>
            <a:r>
              <a:rPr lang="en-US" sz="1000" dirty="0"/>
              <a:t>.  Architectures for security: </a:t>
            </a:r>
            <a:r>
              <a:rPr lang="en-US" sz="1000" dirty="0" err="1"/>
              <a:t>Acomparative</a:t>
            </a:r>
            <a:r>
              <a:rPr lang="en-US" sz="1000" dirty="0"/>
              <a:t> analysis of hardware security </a:t>
            </a:r>
            <a:r>
              <a:rPr lang="en-US" sz="1000" dirty="0" err="1"/>
              <a:t>fea-tures</a:t>
            </a:r>
            <a:r>
              <a:rPr lang="en-US" sz="1000" dirty="0"/>
              <a:t> in intel </a:t>
            </a:r>
            <a:r>
              <a:rPr lang="en-US" sz="1000" dirty="0" err="1"/>
              <a:t>sgx</a:t>
            </a:r>
            <a:r>
              <a:rPr lang="en-US" sz="1000" dirty="0"/>
              <a:t> and arm trustzone.2019 2ndInternational  Conference  on  </a:t>
            </a:r>
            <a:r>
              <a:rPr lang="en-US" sz="1000" dirty="0" err="1"/>
              <a:t>Communication,Computing</a:t>
            </a:r>
            <a:r>
              <a:rPr lang="en-US" sz="1000" dirty="0"/>
              <a:t>   and   Digital   systems   (C-CODE),pages 299–304, 2019.</a:t>
            </a:r>
          </a:p>
          <a:p>
            <a:r>
              <a:rPr lang="en-US" sz="1000" dirty="0"/>
              <a:t>[2] AMD.    </a:t>
            </a:r>
            <a:r>
              <a:rPr lang="en-US" sz="1000" dirty="0" err="1"/>
              <a:t>Amd</a:t>
            </a:r>
            <a:r>
              <a:rPr lang="en-US" sz="1000" dirty="0"/>
              <a:t>  </a:t>
            </a:r>
            <a:r>
              <a:rPr lang="en-US" sz="1000" dirty="0" err="1"/>
              <a:t>sev-snp</a:t>
            </a:r>
            <a:r>
              <a:rPr lang="en-US" sz="1000" dirty="0"/>
              <a:t>:  Strengthening  </a:t>
            </a:r>
            <a:r>
              <a:rPr lang="en-US" sz="1000" dirty="0" err="1"/>
              <a:t>vm</a:t>
            </a:r>
            <a:r>
              <a:rPr lang="en-US" sz="1000" dirty="0"/>
              <a:t>  iso-</a:t>
            </a:r>
            <a:r>
              <a:rPr lang="en-US" sz="1000" dirty="0" err="1"/>
              <a:t>lation</a:t>
            </a:r>
            <a:r>
              <a:rPr lang="en-US" sz="1000" dirty="0"/>
              <a:t> with integrity protection and more.  [on-line],https://www.amd.com/en/processors/amd-secure-encrypted-virtualization,2020.</a:t>
            </a:r>
          </a:p>
          <a:p>
            <a:r>
              <a:rPr lang="en-US" sz="1000" dirty="0"/>
              <a:t>[3] V. </a:t>
            </a:r>
            <a:r>
              <a:rPr lang="en-US" sz="1000" dirty="0" err="1"/>
              <a:t>Costan</a:t>
            </a:r>
            <a:r>
              <a:rPr lang="en-US" sz="1000" dirty="0"/>
              <a:t> and S. Devadas. Intel </a:t>
            </a:r>
            <a:r>
              <a:rPr lang="en-US" sz="1000" dirty="0" err="1"/>
              <a:t>sgx</a:t>
            </a:r>
            <a:r>
              <a:rPr lang="en-US" sz="1000" dirty="0"/>
              <a:t> </a:t>
            </a:r>
            <a:r>
              <a:rPr lang="en-US" sz="1000" dirty="0" err="1"/>
              <a:t>explained.IACR</a:t>
            </a:r>
            <a:r>
              <a:rPr lang="en-US" sz="1000" dirty="0"/>
              <a:t> </a:t>
            </a:r>
            <a:r>
              <a:rPr lang="en-US" sz="1000" dirty="0" err="1"/>
              <a:t>Cryptol</a:t>
            </a:r>
            <a:r>
              <a:rPr lang="en-US" sz="1000" dirty="0"/>
              <a:t>. </a:t>
            </a:r>
            <a:r>
              <a:rPr lang="en-US" sz="1000" dirty="0" err="1"/>
              <a:t>ePrint</a:t>
            </a:r>
            <a:r>
              <a:rPr lang="en-US" sz="1000" dirty="0"/>
              <a:t> Arch., 2016:86, 2016.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1D25B4-6056-4B48-ADA2-FFD7680B9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7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28"/>
    </mc:Choice>
    <mc:Fallback>
      <p:transition spd="slow" advTm="3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5053-3AA1-4642-863E-87F6D3D8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Srovnání verzí AMD SEV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94BB-40CA-4098-A231-084975D2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707" y="1856790"/>
            <a:ext cx="6190586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213BE-8DA3-4549-AE37-F4E6CDD07FEC}"/>
              </a:ext>
            </a:extLst>
          </p:cNvPr>
          <p:cNvSpPr txBox="1"/>
          <p:nvPr/>
        </p:nvSpPr>
        <p:spPr>
          <a:xfrm>
            <a:off x="9465761" y="5240578"/>
            <a:ext cx="2307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AMD.    </a:t>
            </a:r>
            <a:r>
              <a:rPr lang="en-US" sz="1000" dirty="0" err="1"/>
              <a:t>Amd</a:t>
            </a:r>
            <a:r>
              <a:rPr lang="en-US" sz="1000" dirty="0"/>
              <a:t>  </a:t>
            </a:r>
            <a:r>
              <a:rPr lang="en-US" sz="1000" dirty="0" err="1"/>
              <a:t>sev-snp</a:t>
            </a:r>
            <a:r>
              <a:rPr lang="en-US" sz="1000" dirty="0"/>
              <a:t>:  Strengthening  </a:t>
            </a:r>
            <a:r>
              <a:rPr lang="en-US" sz="1000" dirty="0" err="1"/>
              <a:t>vm</a:t>
            </a:r>
            <a:r>
              <a:rPr lang="en-US" sz="1000" dirty="0"/>
              <a:t>  iso-</a:t>
            </a:r>
            <a:r>
              <a:rPr lang="en-US" sz="1000" dirty="0" err="1"/>
              <a:t>lation</a:t>
            </a:r>
            <a:r>
              <a:rPr lang="en-US" sz="1000" dirty="0"/>
              <a:t> with integrity protection and more.  [online],https://www.amd.com/en/processors/amd-secure-encrypted-virtualization,2020.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27BDAB-9A1A-4BD4-93A1-B32B60DE0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8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7"/>
    </mc:Choice>
    <mc:Fallback>
      <p:transition spd="slow" advTm="2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{80973D92-E1B2-47E5-8997-FD44F8359FCD}tf78438558_win32</Template>
  <TotalTime>204</TotalTime>
  <Words>635</Words>
  <Application>Microsoft Office PowerPoint</Application>
  <PresentationFormat>Widescreen</PresentationFormat>
  <Paragraphs>74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Garamond</vt:lpstr>
      <vt:lpstr>SavonVTI</vt:lpstr>
      <vt:lpstr>AMD  Secure Memory Encryption (SME) A Secure Encrypted Virtualization (SEV)</vt:lpstr>
      <vt:lpstr>Trusted execution environment</vt:lpstr>
      <vt:lpstr>AMD Secure Memory Encryption</vt:lpstr>
      <vt:lpstr>AMD Secure Encrypted Virtualization</vt:lpstr>
      <vt:lpstr>Intel Secure Guard Extensions</vt:lpstr>
      <vt:lpstr>ARM TrustZone</vt:lpstr>
      <vt:lpstr>Analýza AMD SME a SEV</vt:lpstr>
      <vt:lpstr>Srovnání implementací TEE</vt:lpstr>
      <vt:lpstr>Srovnání verzí AMD SEV</vt:lpstr>
      <vt:lpstr>Útoky na AMD SEV</vt:lpstr>
      <vt:lpstr>Útoky na Intel SGX</vt:lpstr>
      <vt:lpstr>Shrnutí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  Secure Memory Encryption (SME) A Secure Encrypted Virtualization (SEV)</dc:title>
  <dc:creator>Filip Kočica</dc:creator>
  <cp:lastModifiedBy>Filip Kočica</cp:lastModifiedBy>
  <cp:revision>42</cp:revision>
  <dcterms:created xsi:type="dcterms:W3CDTF">2021-03-12T08:52:30Z</dcterms:created>
  <dcterms:modified xsi:type="dcterms:W3CDTF">2021-03-12T12:16:45Z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